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302" r:id="rId3"/>
    <p:sldId id="333" r:id="rId4"/>
    <p:sldId id="326" r:id="rId5"/>
    <p:sldId id="328" r:id="rId6"/>
    <p:sldId id="331" r:id="rId7"/>
    <p:sldId id="330" r:id="rId8"/>
    <p:sldId id="329" r:id="rId9"/>
    <p:sldId id="327" r:id="rId10"/>
    <p:sldId id="33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A984CCB5-4978-406A-B73E-F5CF595A971C}">
          <p14:sldIdLst>
            <p14:sldId id="258"/>
            <p14:sldId id="302"/>
            <p14:sldId id="333"/>
            <p14:sldId id="326"/>
            <p14:sldId id="328"/>
            <p14:sldId id="331"/>
            <p14:sldId id="330"/>
            <p14:sldId id="329"/>
            <p14:sldId id="327"/>
            <p14:sldId id="33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FF66"/>
    <a:srgbClr val="FFFF99"/>
    <a:srgbClr val="800000"/>
    <a:srgbClr val="FFFF00"/>
    <a:srgbClr val="FFCC00"/>
    <a:srgbClr val="CC0066"/>
    <a:srgbClr val="FF9900"/>
    <a:srgbClr val="00FF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38" autoAdjust="0"/>
  </p:normalViewPr>
  <p:slideViewPr>
    <p:cSldViewPr>
      <p:cViewPr varScale="1">
        <p:scale>
          <a:sx n="68" d="100"/>
          <a:sy n="68" d="100"/>
        </p:scale>
        <p:origin x="-14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0E5E8-523C-4706-A787-F2AD2A9DF581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CB0B4-9B8B-46EC-A6A4-0355DF12B7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190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00000"/>
            </a:gs>
            <a:gs pos="40000">
              <a:srgbClr val="FF0000"/>
            </a:gs>
            <a:gs pos="100000">
              <a:schemeClr val="bg1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fotokanal.com/images/63/picture-104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585"/>
            <a:ext cx="9144000" cy="6875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https://apf37.mail.ru/cgi-bin/readmsg/006.JPG?id=13891929210000000721%3B0%3B5&amp;exif=1&amp;bs=2410242&amp;bl=772130&amp;ct=image%2Fjpeg&amp;cn=006.JPG&amp;cte=base64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://upload.wikimedia.org/wikipedia/commons/9/91/David_napole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326" y="-12029"/>
            <a:ext cx="5792674" cy="6876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archdesign.su/images/stories/paris_triumphboge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2" b="8539"/>
          <a:stretch/>
        </p:blipFill>
        <p:spPr bwMode="auto">
          <a:xfrm>
            <a:off x="-20993" y="-17585"/>
            <a:ext cx="5505157" cy="4181622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tribuna.ru/upload/iblock/5f1/5f18582cbeb457e62d7bace35fcd42df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30" y="2420888"/>
            <a:ext cx="3377978" cy="4176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" y="5805264"/>
            <a:ext cx="9144000" cy="1052736"/>
          </a:xfrm>
          <a:solidFill>
            <a:schemeClr val="bg2">
              <a:lumMod val="50000"/>
              <a:alpha val="75000"/>
            </a:schemeClr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Наполеоновские </a:t>
            </a:r>
            <a:r>
              <a:rPr lang="ru-RU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войны                                                 и Первая империя во Франции</a:t>
            </a:r>
            <a:endParaRPr lang="ru-RU" b="1" dirty="0" smtClean="0">
              <a:solidFill>
                <a:srgbClr val="FFFF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127000" stA="60000" endA="900" endPos="58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845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demiart.ru/forum/uploads10/post-814522-13413344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153627"/>
            <a:ext cx="9144969" cy="790105"/>
          </a:xfrm>
          <a:noFill/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01600" stA="55000" endA="50" endPos="85000" dir="5400000" sy="-100000" algn="bl" rotWithShape="0"/>
                </a:effectLst>
              </a:rPr>
              <a:t>Домашнее задание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2018" y="1203323"/>
            <a:ext cx="3993143" cy="4093428"/>
          </a:xfrm>
          <a:prstGeom prst="rect">
            <a:avLst/>
          </a:prstGeom>
          <a:solidFill>
            <a:schemeClr val="tx1"/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– </a:t>
            </a:r>
            <a:r>
              <a:rPr lang="ru-RU" sz="2800" dirty="0">
                <a:solidFill>
                  <a:schemeClr val="bg1"/>
                </a:solidFill>
              </a:rPr>
              <a:t>§ </a:t>
            </a:r>
            <a:r>
              <a:rPr lang="ru-RU" sz="2800" dirty="0" smtClean="0">
                <a:solidFill>
                  <a:schemeClr val="bg1"/>
                </a:solidFill>
              </a:rPr>
              <a:t>39–40 («Наполеоновские войны. Отечественная война 1812 г.») </a:t>
            </a:r>
            <a:r>
              <a:rPr lang="ru-RU" sz="2800" dirty="0">
                <a:solidFill>
                  <a:schemeClr val="bg1"/>
                </a:solidFill>
              </a:rPr>
              <a:t>– устно</a:t>
            </a:r>
            <a:r>
              <a:rPr lang="ru-RU" sz="2800" dirty="0" smtClean="0">
                <a:solidFill>
                  <a:schemeClr val="bg1"/>
                </a:solidFill>
              </a:rPr>
              <a:t>;</a:t>
            </a:r>
          </a:p>
          <a:p>
            <a:endParaRPr lang="ru-RU" sz="800" dirty="0">
              <a:solidFill>
                <a:schemeClr val="bg1"/>
              </a:solidFill>
            </a:endParaRPr>
          </a:p>
          <a:p>
            <a:r>
              <a:rPr lang="ru-RU" sz="2800" dirty="0">
                <a:solidFill>
                  <a:schemeClr val="bg1"/>
                </a:solidFill>
              </a:rPr>
              <a:t>–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выполнение заданий №1–3 (с. 297) – письменно</a:t>
            </a:r>
          </a:p>
          <a:p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9218" name="Picture 2" descr="C:\Users\Сергей\Desktop\Наполео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38" y="1484783"/>
            <a:ext cx="2945945" cy="39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72017" y="1203323"/>
            <a:ext cx="3993143" cy="4093428"/>
          </a:xfrm>
          <a:prstGeom prst="rect">
            <a:avLst/>
          </a:prstGeom>
          <a:solidFill>
            <a:schemeClr val="tx1"/>
          </a:solidFill>
          <a:effectLst>
            <a:softEdge rad="317500"/>
          </a:effectLst>
        </p:spPr>
        <p:txBody>
          <a:bodyPr wrap="square">
            <a:spAutoFit/>
          </a:bodyPr>
          <a:lstStyle/>
          <a:p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– </a:t>
            </a:r>
            <a:r>
              <a:rPr lang="ru-RU" sz="2800" dirty="0">
                <a:solidFill>
                  <a:schemeClr val="bg1"/>
                </a:solidFill>
              </a:rPr>
              <a:t>§ </a:t>
            </a:r>
            <a:r>
              <a:rPr lang="ru-RU" sz="2800" dirty="0" smtClean="0">
                <a:solidFill>
                  <a:schemeClr val="bg1"/>
                </a:solidFill>
              </a:rPr>
              <a:t>39–40 («Наполеоновские войны. Отечественная война 1812 г.») </a:t>
            </a:r>
            <a:r>
              <a:rPr lang="ru-RU" sz="2800" dirty="0">
                <a:solidFill>
                  <a:schemeClr val="bg1"/>
                </a:solidFill>
              </a:rPr>
              <a:t>– устно</a:t>
            </a:r>
            <a:r>
              <a:rPr lang="ru-RU" sz="2800" dirty="0" smtClean="0">
                <a:solidFill>
                  <a:schemeClr val="bg1"/>
                </a:solidFill>
              </a:rPr>
              <a:t>;</a:t>
            </a:r>
          </a:p>
          <a:p>
            <a:endParaRPr lang="ru-RU" sz="800" dirty="0">
              <a:solidFill>
                <a:schemeClr val="bg1"/>
              </a:solidFill>
            </a:endParaRPr>
          </a:p>
          <a:p>
            <a:r>
              <a:rPr lang="ru-RU" sz="2800" dirty="0">
                <a:solidFill>
                  <a:schemeClr val="bg1"/>
                </a:solidFill>
              </a:rPr>
              <a:t>–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выполнение заданий №1–3 (с. 297) – письменно</a:t>
            </a:r>
          </a:p>
          <a:p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566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 descr="http://www.bankoboev.ru/images/NDQ4ODA2/Bankoboev.Ru_gosudarstvennyi_flag_franci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41"/>
          <a:stretch/>
        </p:blipFill>
        <p:spPr bwMode="auto">
          <a:xfrm>
            <a:off x="0" y="1"/>
            <a:ext cx="9144000" cy="683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26368" y="92968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Правление Наполеона </a:t>
            </a:r>
            <a:r>
              <a:rPr lang="en-US" sz="32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I </a:t>
            </a:r>
            <a:r>
              <a:rPr lang="ru-RU" sz="32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во Франции</a:t>
            </a:r>
            <a:endParaRPr lang="ru-RU" sz="3200" dirty="0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4239676" y="869547"/>
            <a:ext cx="3676631" cy="5770542"/>
          </a:xfrm>
          <a:prstGeom prst="rect">
            <a:avLst/>
          </a:prstGeom>
          <a:solidFill>
            <a:srgbClr val="FFFF99"/>
          </a:solidFill>
          <a:ln w="28575"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b="1" i="1" dirty="0" smtClean="0">
              <a:solidFill>
                <a:schemeClr val="bg1"/>
              </a:solidFill>
            </a:endParaRPr>
          </a:p>
          <a:p>
            <a:r>
              <a:rPr lang="ru-RU" sz="2000" b="1" dirty="0" smtClean="0">
                <a:solidFill>
                  <a:srgbClr val="FF0000"/>
                </a:solidFill>
              </a:rPr>
              <a:t>ПЕРИОДИЗАЦИЯ              ПРАВЛЕНИЯ НАПОЛЕОНА </a:t>
            </a:r>
            <a:r>
              <a:rPr lang="en-US" sz="2000" b="1" dirty="0" smtClean="0">
                <a:solidFill>
                  <a:srgbClr val="FF0000"/>
                </a:solidFill>
              </a:rPr>
              <a:t>I</a:t>
            </a:r>
            <a:endParaRPr lang="ru-RU" sz="2000" b="1" dirty="0">
              <a:solidFill>
                <a:srgbClr val="FF0000"/>
              </a:solidFill>
            </a:endParaRPr>
          </a:p>
          <a:p>
            <a:pPr algn="l"/>
            <a:endParaRPr lang="ru-RU" sz="1200" dirty="0" smtClean="0">
              <a:solidFill>
                <a:schemeClr val="bg1"/>
              </a:solidFill>
            </a:endParaRPr>
          </a:p>
          <a:p>
            <a:pPr algn="l"/>
            <a:r>
              <a:rPr lang="en-US" sz="2000" u="sng" dirty="0" smtClean="0">
                <a:solidFill>
                  <a:schemeClr val="bg1"/>
                </a:solidFill>
              </a:rPr>
              <a:t>I </a:t>
            </a:r>
            <a:r>
              <a:rPr lang="ru-RU" sz="2000" u="sng" dirty="0" smtClean="0">
                <a:solidFill>
                  <a:schemeClr val="bg1"/>
                </a:solidFill>
              </a:rPr>
              <a:t>этап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[</a:t>
            </a:r>
            <a:r>
              <a:rPr lang="ru-RU" sz="2000" b="1" dirty="0" smtClean="0">
                <a:solidFill>
                  <a:srgbClr val="FF0000"/>
                </a:solidFill>
              </a:rPr>
              <a:t>1799–1804</a:t>
            </a:r>
            <a:r>
              <a:rPr lang="en-US" sz="2000" b="1" dirty="0" smtClean="0">
                <a:solidFill>
                  <a:srgbClr val="FF0000"/>
                </a:solidFill>
              </a:rPr>
              <a:t>]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–</a:t>
            </a:r>
          </a:p>
          <a:p>
            <a:pPr algn="l"/>
            <a:r>
              <a:rPr lang="ru-RU" sz="2000" dirty="0">
                <a:solidFill>
                  <a:schemeClr val="bg1"/>
                </a:solidFill>
              </a:rPr>
              <a:t>к</a:t>
            </a:r>
            <a:r>
              <a:rPr lang="ru-RU" sz="2000" dirty="0" smtClean="0">
                <a:solidFill>
                  <a:schemeClr val="bg1"/>
                </a:solidFill>
              </a:rPr>
              <a:t>онсульство                   Наполеона Бонапарта</a:t>
            </a:r>
          </a:p>
          <a:p>
            <a:pPr algn="l"/>
            <a:endParaRPr lang="ru-RU" sz="2000" dirty="0" smtClean="0">
              <a:solidFill>
                <a:schemeClr val="bg1"/>
              </a:solidFill>
            </a:endParaRPr>
          </a:p>
          <a:p>
            <a:pPr algn="l"/>
            <a:endParaRPr lang="ru-RU" sz="2000" dirty="0">
              <a:solidFill>
                <a:schemeClr val="bg1"/>
              </a:solidFill>
            </a:endParaRPr>
          </a:p>
          <a:p>
            <a:pPr algn="l"/>
            <a:endParaRPr lang="ru-RU" sz="4800" dirty="0" smtClean="0">
              <a:solidFill>
                <a:schemeClr val="bg1"/>
              </a:solidFill>
            </a:endParaRPr>
          </a:p>
          <a:p>
            <a:pPr algn="l"/>
            <a:r>
              <a:rPr lang="en-US" sz="2000" u="sng" dirty="0" smtClean="0">
                <a:solidFill>
                  <a:schemeClr val="bg1"/>
                </a:solidFill>
              </a:rPr>
              <a:t>II </a:t>
            </a:r>
            <a:r>
              <a:rPr lang="ru-RU" sz="2000" u="sng" dirty="0">
                <a:solidFill>
                  <a:schemeClr val="bg1"/>
                </a:solidFill>
              </a:rPr>
              <a:t>этап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[</a:t>
            </a:r>
            <a:r>
              <a:rPr lang="ru-RU" sz="2000" b="1" dirty="0" smtClean="0">
                <a:solidFill>
                  <a:srgbClr val="FF0000"/>
                </a:solidFill>
              </a:rPr>
              <a:t>1804–14</a:t>
            </a:r>
            <a:r>
              <a:rPr lang="en-US" sz="2000" b="1" dirty="0" smtClean="0">
                <a:solidFill>
                  <a:srgbClr val="FF0000"/>
                </a:solidFill>
              </a:rPr>
              <a:t>]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–</a:t>
            </a:r>
          </a:p>
          <a:p>
            <a:pPr algn="l"/>
            <a:r>
              <a:rPr lang="ru-RU" sz="2000" dirty="0">
                <a:solidFill>
                  <a:schemeClr val="bg1"/>
                </a:solidFill>
              </a:rPr>
              <a:t>и</a:t>
            </a:r>
            <a:r>
              <a:rPr lang="ru-RU" sz="2000" dirty="0" smtClean="0">
                <a:solidFill>
                  <a:schemeClr val="bg1"/>
                </a:solidFill>
              </a:rPr>
              <a:t>мператорство Наполеона </a:t>
            </a:r>
            <a:r>
              <a:rPr lang="en-US" sz="2000" dirty="0" smtClean="0">
                <a:solidFill>
                  <a:schemeClr val="bg1"/>
                </a:solidFill>
              </a:rPr>
              <a:t>I</a:t>
            </a:r>
            <a:r>
              <a:rPr lang="ru-RU" sz="2000" dirty="0" smtClean="0">
                <a:solidFill>
                  <a:schemeClr val="bg1"/>
                </a:solidFill>
              </a:rPr>
              <a:t> (Первая империя во Франции)</a:t>
            </a:r>
          </a:p>
          <a:p>
            <a:pPr algn="l"/>
            <a:endParaRPr lang="ru-RU" sz="800" u="sng" dirty="0" smtClean="0">
              <a:solidFill>
                <a:schemeClr val="bg1"/>
              </a:solidFill>
            </a:endParaRPr>
          </a:p>
          <a:p>
            <a:pPr algn="l"/>
            <a:r>
              <a:rPr lang="en-US" sz="2000" u="sng" dirty="0" smtClean="0">
                <a:solidFill>
                  <a:schemeClr val="bg1"/>
                </a:solidFill>
              </a:rPr>
              <a:t>III </a:t>
            </a:r>
            <a:r>
              <a:rPr lang="ru-RU" sz="2000" u="sng" dirty="0">
                <a:solidFill>
                  <a:schemeClr val="bg1"/>
                </a:solidFill>
              </a:rPr>
              <a:t>этап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[</a:t>
            </a:r>
            <a:r>
              <a:rPr lang="ru-RU" sz="2000" b="1" dirty="0" smtClean="0">
                <a:solidFill>
                  <a:srgbClr val="FF0000"/>
                </a:solidFill>
              </a:rPr>
              <a:t>1815, март–июнь</a:t>
            </a:r>
            <a:r>
              <a:rPr lang="en-US" sz="2000" b="1" dirty="0" smtClean="0">
                <a:solidFill>
                  <a:srgbClr val="FF0000"/>
                </a:solidFill>
              </a:rPr>
              <a:t>]</a:t>
            </a:r>
            <a:r>
              <a:rPr lang="ru-RU" sz="2000" dirty="0" smtClean="0">
                <a:solidFill>
                  <a:srgbClr val="FF0000"/>
                </a:solidFill>
              </a:rPr>
              <a:t> </a:t>
            </a:r>
            <a:r>
              <a:rPr lang="ru-RU" sz="2000" dirty="0">
                <a:solidFill>
                  <a:schemeClr val="bg1"/>
                </a:solidFill>
              </a:rPr>
              <a:t>–</a:t>
            </a:r>
          </a:p>
          <a:p>
            <a:pPr algn="l"/>
            <a:r>
              <a:rPr lang="ru-RU" sz="2000" dirty="0">
                <a:solidFill>
                  <a:schemeClr val="bg1"/>
                </a:solidFill>
              </a:rPr>
              <a:t>императорство Наполеона </a:t>
            </a:r>
            <a:r>
              <a:rPr lang="en-US" sz="2000" dirty="0" smtClean="0">
                <a:solidFill>
                  <a:schemeClr val="bg1"/>
                </a:solidFill>
              </a:rPr>
              <a:t>I</a:t>
            </a:r>
            <a:r>
              <a:rPr lang="ru-RU" sz="2000" dirty="0" smtClean="0">
                <a:solidFill>
                  <a:schemeClr val="bg1"/>
                </a:solidFill>
              </a:rPr>
              <a:t> (продолжение Первой империи во Франции)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2" name="Picture 2" descr="Загрузить увеличенное изображение. 864 x 1400 px. Размер файла 232732 b.&#10; Жан Огюст Доминик Энгр. Наполеон на своем императорском трон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4"/>
          <a:stretch/>
        </p:blipFill>
        <p:spPr bwMode="auto">
          <a:xfrm>
            <a:off x="395536" y="638645"/>
            <a:ext cx="3844140" cy="603071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 rot="390230">
            <a:off x="215147" y="5587211"/>
            <a:ext cx="4151970" cy="1012873"/>
          </a:xfrm>
          <a:prstGeom prst="rect">
            <a:avLst/>
          </a:prstGeom>
          <a:gradFill>
            <a:gsLst>
              <a:gs pos="0">
                <a:schemeClr val="tx1"/>
              </a:gs>
              <a:gs pos="40000">
                <a:schemeClr val="tx1"/>
              </a:gs>
              <a:gs pos="100000">
                <a:schemeClr val="bg1"/>
              </a:gs>
            </a:gsLst>
            <a:path path="circle">
              <a:fillToRect l="50000" t="-80000" r="50000" b="180000"/>
            </a:path>
          </a:gradFill>
          <a:ln w="28575">
            <a:noFill/>
          </a:ln>
          <a:scene3d>
            <a:camera prst="isometricOffAxis1Right"/>
            <a:lightRig rig="threePt" dir="t"/>
          </a:scene3d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Наполеон </a:t>
            </a:r>
            <a:r>
              <a:rPr lang="en-US" sz="24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I </a:t>
            </a:r>
            <a:r>
              <a:rPr lang="ru-RU" sz="24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Бонапарт</a:t>
            </a:r>
          </a:p>
          <a:p>
            <a:pPr marL="0" indent="0" algn="ctr"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[17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69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–</a:t>
            </a:r>
            <a:r>
              <a:rPr lang="ru-RU" sz="2400" b="1" dirty="0" smtClean="0">
                <a:solidFill>
                  <a:schemeClr val="bg1"/>
                </a:solidFill>
                <a:latin typeface="+mj-lt"/>
                <a:cs typeface="Times New Roman" pitchFamily="18" charset="0"/>
              </a:rPr>
              <a:t>1821</a:t>
            </a:r>
            <a:r>
              <a:rPr lang="en-US" sz="2400" b="1" dirty="0" smtClean="0">
                <a:solidFill>
                  <a:schemeClr val="bg1"/>
                </a:solidFill>
                <a:latin typeface="+mj-lt"/>
              </a:rPr>
              <a:t>]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2054" name="Picture 6" descr="Императорская корона, та самая, которую Наполеон Бонапарт собственноручно возложил себе на головуФото: Joel Robine (AFP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679" y="884395"/>
            <a:ext cx="2630321" cy="3924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mg0.liveinternet.ru/images/attach/c/0/45/486/45486437_48561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119" y="2846395"/>
            <a:ext cx="900008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lurkmore.so/images/7/71/Napoleon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839" y="2846395"/>
            <a:ext cx="901697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File:Grandes Armes Impériales (1804-1815)2.sv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773" y="3140968"/>
            <a:ext cx="1333423" cy="14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96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1313" y="5342057"/>
            <a:ext cx="864096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i="1" dirty="0"/>
              <a:t>«Моя истинная слава — не в том, что я выиграл 40 сражений: одно Ватерлоо зачеркнуло их все. То, что будет жить вечно, — это мой гражданский кодекс»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75908" y="332656"/>
            <a:ext cx="76914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«Кодекс Наполеона»                                                     </a:t>
            </a:r>
            <a:r>
              <a:rPr lang="ru-RU" sz="2800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(«Гражданский кодекс французов»)</a:t>
            </a:r>
            <a:endParaRPr lang="ru-RU" sz="2800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6926589" y="6021288"/>
            <a:ext cx="2195736" cy="527763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r>
              <a:rPr lang="ru-RU" sz="1900" i="1" dirty="0" smtClean="0">
                <a:solidFill>
                  <a:schemeClr val="tx1"/>
                </a:solidFill>
              </a:rPr>
              <a:t>Наполеон </a:t>
            </a:r>
            <a:r>
              <a:rPr lang="en-US" sz="1900" i="1" dirty="0" smtClean="0">
                <a:solidFill>
                  <a:schemeClr val="tx1"/>
                </a:solidFill>
              </a:rPr>
              <a:t>I</a:t>
            </a:r>
            <a:endParaRPr lang="ru-RU" sz="1900" i="1" dirty="0">
              <a:solidFill>
                <a:schemeClr val="tx1"/>
              </a:solidFill>
            </a:endParaRPr>
          </a:p>
        </p:txBody>
      </p:sp>
      <p:pic>
        <p:nvPicPr>
          <p:cNvPr id="10242" name="Picture 2" descr="http://cs10734.vkontakte.ru/u2008214/129287884/x_bb6a7d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55" y="1532641"/>
            <a:ext cx="4286250" cy="296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244922" y="208264"/>
            <a:ext cx="1835696" cy="1078499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r"/>
            <a:endParaRPr lang="ru-RU" sz="1600" b="1" i="1" dirty="0" smtClean="0">
              <a:solidFill>
                <a:schemeClr val="bg1"/>
              </a:solidFill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1804 г.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10244" name="Picture 4" descr="http://ic.pics.livejournal.com/oadam/33724550/311544/311544_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584" y="1286763"/>
            <a:ext cx="5065977" cy="4212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216247" y="4494917"/>
            <a:ext cx="4210666" cy="527763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r>
              <a:rPr lang="ru-RU" sz="1900" dirty="0" smtClean="0">
                <a:solidFill>
                  <a:schemeClr val="tx1"/>
                </a:solidFill>
              </a:rPr>
              <a:t>Первое издание «Кодекса Наполеона»</a:t>
            </a:r>
            <a:endParaRPr lang="ru-RU" sz="1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165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ile:Jacques-Louis David 0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20688"/>
            <a:ext cx="9144000" cy="5760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0" y="6165304"/>
            <a:ext cx="9143999" cy="691211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i="1" dirty="0" smtClean="0">
                <a:solidFill>
                  <a:schemeClr val="tx1"/>
                </a:solidFill>
              </a:rPr>
              <a:t>Давид Ж. Л. </a:t>
            </a:r>
            <a:r>
              <a:rPr lang="ru-RU" sz="1800" i="1" dirty="0"/>
              <a:t>Посвящение императора Наполеона I и коронование императрицы Жозефины в соборе Парижской Богоматери 2 декабря 1804 </a:t>
            </a:r>
            <a:r>
              <a:rPr lang="ru-RU" sz="1800" i="1" dirty="0" smtClean="0"/>
              <a:t>года. 1806–07</a:t>
            </a:r>
            <a:endParaRPr lang="ru-RU" sz="1800" i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6368" y="92968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Провозглашение империи во Франции</a:t>
            </a:r>
            <a:endParaRPr lang="ru-RU" sz="2800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369288" y="764704"/>
            <a:ext cx="1835696" cy="1078499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r"/>
            <a:endParaRPr lang="ru-RU" sz="1600" b="1" i="1" dirty="0" smtClean="0">
              <a:solidFill>
                <a:schemeClr val="bg1"/>
              </a:solidFill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1804 г.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30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Франц Рубо, полотно панорамы «Бородинская битва»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2" r="40363"/>
          <a:stretch/>
        </p:blipFill>
        <p:spPr bwMode="auto">
          <a:xfrm>
            <a:off x="135230" y="4194000"/>
            <a:ext cx="8820595" cy="26640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File:Europe map Napoleon 1811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30" y="692696"/>
            <a:ext cx="3952875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File:Europe map 1812-14 in Rus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8"/>
          <a:stretch/>
        </p:blipFill>
        <p:spPr bwMode="auto">
          <a:xfrm>
            <a:off x="3544100" y="692696"/>
            <a:ext cx="5411725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26368" y="92968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Границы Первой Французской империи</a:t>
            </a:r>
            <a:endParaRPr lang="ru-RU" sz="3200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06876" y="4634702"/>
            <a:ext cx="3400522" cy="527763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r>
              <a:rPr lang="ru-RU" sz="1600" i="1" dirty="0" smtClean="0">
                <a:solidFill>
                  <a:schemeClr val="bg1"/>
                </a:solidFill>
              </a:rPr>
              <a:t>Первая империя и её сателлиты</a:t>
            </a:r>
            <a:endParaRPr lang="ru-RU" sz="1600" i="1" dirty="0">
              <a:solidFill>
                <a:schemeClr val="bg1"/>
              </a:solidFill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3544100" y="4634701"/>
            <a:ext cx="5422207" cy="527763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r>
              <a:rPr lang="ru-RU" sz="1600" i="1" dirty="0" smtClean="0">
                <a:solidFill>
                  <a:schemeClr val="bg1"/>
                </a:solidFill>
              </a:rPr>
              <a:t>Карта Европы в 1812–14 гг.</a:t>
            </a:r>
            <a:endParaRPr lang="ru-RU" sz="1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93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http://www.runivers.ru/upload/iblock/7de/rus_army_pari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6"/>
          <a:stretch/>
        </p:blipFill>
        <p:spPr bwMode="auto">
          <a:xfrm>
            <a:off x="142241" y="3114000"/>
            <a:ext cx="5337370" cy="3744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246861"/>
            <a:ext cx="91356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Реставрация Бурбонов</a:t>
            </a:r>
            <a:endParaRPr lang="ru-RU" sz="3200" dirty="0"/>
          </a:p>
        </p:txBody>
      </p:sp>
      <p:pic>
        <p:nvPicPr>
          <p:cNvPr id="8194" name="Picture 2" descr="File:Louis XVIII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893" y="539248"/>
            <a:ext cx="4563763" cy="6048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4940562" y="4986000"/>
            <a:ext cx="4023926" cy="1872000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r"/>
            <a:endParaRPr lang="ru-RU" sz="1400" b="1" i="1" dirty="0" smtClean="0">
              <a:solidFill>
                <a:schemeClr val="bg1"/>
              </a:solidFill>
            </a:endParaRPr>
          </a:p>
          <a:p>
            <a:r>
              <a:rPr lang="ru-RU" sz="1800" b="1" dirty="0" smtClean="0">
                <a:solidFill>
                  <a:srgbClr val="FF0000"/>
                </a:solidFill>
              </a:rPr>
              <a:t>ЛЮДОВИК </a:t>
            </a:r>
            <a:r>
              <a:rPr lang="en-US" sz="1800" b="1" dirty="0" smtClean="0">
                <a:solidFill>
                  <a:srgbClr val="FF0000"/>
                </a:solidFill>
              </a:rPr>
              <a:t>XVIII </a:t>
            </a:r>
            <a:r>
              <a:rPr lang="ru-RU" sz="1800" dirty="0" smtClean="0">
                <a:solidFill>
                  <a:schemeClr val="bg1"/>
                </a:solidFill>
              </a:rPr>
              <a:t>–</a:t>
            </a:r>
          </a:p>
          <a:p>
            <a:r>
              <a:rPr lang="ru-RU" sz="1800" dirty="0" smtClean="0">
                <a:solidFill>
                  <a:schemeClr val="bg1"/>
                </a:solidFill>
              </a:rPr>
              <a:t>король Франции                                            </a:t>
            </a:r>
            <a:r>
              <a:rPr lang="en-US" sz="1800" dirty="0" smtClean="0">
                <a:solidFill>
                  <a:schemeClr val="bg1"/>
                </a:solidFill>
              </a:rPr>
              <a:t>[</a:t>
            </a:r>
            <a:r>
              <a:rPr lang="ru-RU" sz="1800" dirty="0" smtClean="0">
                <a:solidFill>
                  <a:schemeClr val="bg1"/>
                </a:solidFill>
              </a:rPr>
              <a:t>1814–24; с перерывом в 1815 г.</a:t>
            </a:r>
            <a:r>
              <a:rPr lang="en-US" sz="1800" dirty="0" smtClean="0">
                <a:solidFill>
                  <a:schemeClr val="bg1"/>
                </a:solidFill>
              </a:rPr>
              <a:t>]</a:t>
            </a:r>
            <a:r>
              <a:rPr lang="ru-RU" sz="1800" dirty="0" smtClean="0">
                <a:solidFill>
                  <a:schemeClr val="bg1"/>
                </a:solidFill>
              </a:rPr>
              <a:t>.       Из династии Бурбонов</a:t>
            </a:r>
            <a:r>
              <a:rPr lang="ru-RU" sz="1800" b="1" dirty="0" smtClean="0">
                <a:solidFill>
                  <a:schemeClr val="bg1"/>
                </a:solidFill>
              </a:rPr>
              <a:t>                      </a:t>
            </a:r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8196" name="Picture 4" descr="File:Battle of Leipzig by Naude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1" y="844814"/>
            <a:ext cx="5265074" cy="3600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314510" y="886268"/>
            <a:ext cx="3753433" cy="1152128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l"/>
            <a:endParaRPr lang="ru-RU" sz="1800" b="1" i="1" dirty="0" smtClean="0">
              <a:solidFill>
                <a:schemeClr val="bg1"/>
              </a:solidFill>
            </a:endParaRPr>
          </a:p>
          <a:p>
            <a:r>
              <a:rPr lang="ru-RU" sz="1800" b="1" i="1" dirty="0" smtClean="0">
                <a:solidFill>
                  <a:schemeClr val="bg1"/>
                </a:solidFill>
              </a:rPr>
              <a:t>Битва народов под Лейпцигом</a:t>
            </a:r>
            <a:endParaRPr lang="ru-RU" sz="1800" b="1" i="1" dirty="0">
              <a:solidFill>
                <a:schemeClr val="bg1"/>
              </a:solidFill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142241" y="539248"/>
            <a:ext cx="2002951" cy="1078499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r"/>
            <a:endParaRPr lang="ru-RU" sz="1600" b="1" i="1" dirty="0" smtClean="0">
              <a:solidFill>
                <a:schemeClr val="bg1"/>
              </a:solidFill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1813 г.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294471" y="1916832"/>
            <a:ext cx="1973274" cy="1152128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l"/>
            <a:endParaRPr lang="ru-RU" sz="1800" b="1" i="1" dirty="0" smtClean="0">
              <a:solidFill>
                <a:schemeClr val="bg1"/>
              </a:solidFill>
            </a:endParaRPr>
          </a:p>
          <a:p>
            <a:r>
              <a:rPr lang="ru-RU" sz="1800" b="1" i="1" dirty="0" smtClean="0">
                <a:solidFill>
                  <a:srgbClr val="0000CC"/>
                </a:solidFill>
              </a:rPr>
              <a:t>Франция</a:t>
            </a:r>
            <a:endParaRPr lang="ru-RU" sz="1800" b="1" i="1" dirty="0">
              <a:solidFill>
                <a:srgbClr val="0000CC"/>
              </a:solidFill>
            </a:endParaRP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3707903" y="1268760"/>
            <a:ext cx="1512167" cy="1152128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l"/>
            <a:endParaRPr lang="ru-RU" sz="1800" b="1" i="1" dirty="0" smtClean="0">
              <a:solidFill>
                <a:schemeClr val="bg1"/>
              </a:solidFill>
            </a:endParaRPr>
          </a:p>
          <a:p>
            <a:r>
              <a:rPr lang="ru-RU" sz="1800" b="1" i="1" dirty="0" smtClean="0">
                <a:solidFill>
                  <a:srgbClr val="0000CC"/>
                </a:solidFill>
              </a:rPr>
              <a:t>Россия</a:t>
            </a:r>
            <a:endParaRPr lang="ru-RU" sz="1800" b="1" i="1" dirty="0">
              <a:solidFill>
                <a:srgbClr val="0000CC"/>
              </a:solidFill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3707903" y="1916832"/>
            <a:ext cx="1512167" cy="1152128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l"/>
            <a:endParaRPr lang="ru-RU" sz="1800" b="1" i="1" dirty="0" smtClean="0">
              <a:solidFill>
                <a:schemeClr val="bg1"/>
              </a:solidFill>
            </a:endParaRPr>
          </a:p>
          <a:p>
            <a:r>
              <a:rPr lang="ru-RU" sz="1800" b="1" i="1" dirty="0" smtClean="0">
                <a:solidFill>
                  <a:srgbClr val="0000CC"/>
                </a:solidFill>
              </a:rPr>
              <a:t>Австрия</a:t>
            </a:r>
            <a:endParaRPr lang="ru-RU" sz="1800" b="1" i="1" dirty="0">
              <a:solidFill>
                <a:srgbClr val="0000CC"/>
              </a:solidFill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3707903" y="3292685"/>
            <a:ext cx="1512167" cy="1152128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l"/>
            <a:endParaRPr lang="ru-RU" sz="1800" b="1" i="1" dirty="0" smtClean="0">
              <a:solidFill>
                <a:schemeClr val="bg1"/>
              </a:solidFill>
            </a:endParaRPr>
          </a:p>
          <a:p>
            <a:r>
              <a:rPr lang="ru-RU" sz="1800" b="1" i="1" dirty="0" smtClean="0">
                <a:solidFill>
                  <a:srgbClr val="0000CC"/>
                </a:solidFill>
              </a:rPr>
              <a:t>Швеция</a:t>
            </a:r>
            <a:endParaRPr lang="ru-RU" sz="1800" b="1" i="1" dirty="0">
              <a:solidFill>
                <a:srgbClr val="0000CC"/>
              </a:solidFill>
            </a:endParaRPr>
          </a:p>
        </p:txBody>
      </p:sp>
      <p:sp>
        <p:nvSpPr>
          <p:cNvPr id="16" name="Подзаголовок 2"/>
          <p:cNvSpPr txBox="1">
            <a:spLocks/>
          </p:cNvSpPr>
          <p:nvPr/>
        </p:nvSpPr>
        <p:spPr>
          <a:xfrm>
            <a:off x="3707903" y="2510636"/>
            <a:ext cx="1512168" cy="1152128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l"/>
            <a:endParaRPr lang="ru-RU" sz="1800" b="1" i="1" dirty="0" smtClean="0">
              <a:solidFill>
                <a:schemeClr val="bg1"/>
              </a:solidFill>
            </a:endParaRPr>
          </a:p>
          <a:p>
            <a:r>
              <a:rPr lang="ru-RU" sz="1800" b="1" i="1" dirty="0" smtClean="0">
                <a:solidFill>
                  <a:srgbClr val="0000CC"/>
                </a:solidFill>
              </a:rPr>
              <a:t>Пруссия</a:t>
            </a:r>
            <a:endParaRPr lang="ru-RU" sz="1800" b="1" i="1" dirty="0">
              <a:solidFill>
                <a:srgbClr val="0000CC"/>
              </a:solidFill>
            </a:endParaRPr>
          </a:p>
        </p:txBody>
      </p:sp>
      <p:sp>
        <p:nvSpPr>
          <p:cNvPr id="19" name="Подзаголовок 2"/>
          <p:cNvSpPr txBox="1">
            <a:spLocks/>
          </p:cNvSpPr>
          <p:nvPr/>
        </p:nvSpPr>
        <p:spPr>
          <a:xfrm>
            <a:off x="385780" y="3893599"/>
            <a:ext cx="4401010" cy="1152128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l"/>
            <a:endParaRPr lang="ru-RU" sz="1800" b="1" i="1" dirty="0" smtClean="0">
              <a:solidFill>
                <a:schemeClr val="bg1"/>
              </a:solidFill>
            </a:endParaRPr>
          </a:p>
          <a:p>
            <a:r>
              <a:rPr lang="ru-RU" sz="1800" b="1" i="1" dirty="0">
                <a:solidFill>
                  <a:schemeClr val="bg1"/>
                </a:solidFill>
              </a:rPr>
              <a:t>в</a:t>
            </a:r>
            <a:r>
              <a:rPr lang="ru-RU" sz="1800" b="1" i="1" dirty="0" smtClean="0">
                <a:solidFill>
                  <a:schemeClr val="bg1"/>
                </a:solidFill>
              </a:rPr>
              <a:t>ступление русской армии в Париж</a:t>
            </a:r>
            <a:endParaRPr lang="ru-RU" sz="1800" b="1" i="1" dirty="0">
              <a:solidFill>
                <a:schemeClr val="bg1"/>
              </a:solidFill>
            </a:endParaRP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>
          <a:xfrm>
            <a:off x="264794" y="3660382"/>
            <a:ext cx="2002951" cy="1078499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r"/>
            <a:endParaRPr lang="ru-RU" sz="1600" b="1" i="1" dirty="0" smtClean="0">
              <a:solidFill>
                <a:schemeClr val="bg1"/>
              </a:solidFill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1814 г.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754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72008" y="350541"/>
            <a:ext cx="1835696" cy="1078499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r"/>
            <a:endParaRPr lang="ru-RU" sz="1600" b="1" i="1" dirty="0" smtClean="0">
              <a:solidFill>
                <a:schemeClr val="bg1"/>
              </a:solidFill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1815 г.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72008" y="821845"/>
            <a:ext cx="3024336" cy="1152128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l"/>
            <a:endParaRPr lang="ru-RU" sz="1800" b="1" i="1" dirty="0" smtClean="0">
              <a:solidFill>
                <a:schemeClr val="bg1"/>
              </a:solidFill>
            </a:endParaRPr>
          </a:p>
          <a:p>
            <a:r>
              <a:rPr lang="ru-RU" sz="1800" b="1" i="1" dirty="0" smtClean="0">
                <a:solidFill>
                  <a:schemeClr val="bg1"/>
                </a:solidFill>
              </a:rPr>
              <a:t>20 марта – 22 июня</a:t>
            </a:r>
            <a:endParaRPr lang="ru-RU" sz="1800" b="1" i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246861"/>
            <a:ext cx="91356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«Сто дней»</a:t>
            </a:r>
            <a:endParaRPr lang="ru-RU" sz="3200" dirty="0"/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2227566" y="4774208"/>
            <a:ext cx="4680520" cy="527763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r>
              <a:rPr lang="ru-RU" sz="1600" i="1" dirty="0" smtClean="0">
                <a:solidFill>
                  <a:schemeClr val="tx1"/>
                </a:solidFill>
              </a:rPr>
              <a:t>Возвращение Наполеона </a:t>
            </a:r>
            <a:r>
              <a:rPr lang="en-US" sz="1600" i="1" dirty="0" smtClean="0">
                <a:solidFill>
                  <a:schemeClr val="tx1"/>
                </a:solidFill>
              </a:rPr>
              <a:t>I </a:t>
            </a:r>
            <a:r>
              <a:rPr lang="ru-RU" sz="1600" i="1" dirty="0" smtClean="0">
                <a:solidFill>
                  <a:schemeClr val="tx1"/>
                </a:solidFill>
              </a:rPr>
              <a:t>с Эльбы</a:t>
            </a:r>
            <a:endParaRPr lang="ru-RU" sz="1600" i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915816" y="1074743"/>
            <a:ext cx="5832648" cy="646331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«СТО ДНЕЙ»</a:t>
            </a:r>
            <a:r>
              <a:rPr lang="ru-RU" dirty="0" smtClean="0">
                <a:solidFill>
                  <a:schemeClr val="bg1"/>
                </a:solidFill>
              </a:rPr>
              <a:t> –                                                                               период вторичного правления Наполеона </a:t>
            </a:r>
            <a:r>
              <a:rPr lang="en-US" dirty="0" smtClean="0">
                <a:solidFill>
                  <a:schemeClr val="bg1"/>
                </a:solidFill>
              </a:rPr>
              <a:t>I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во Франции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176" name="Picture 8" descr="http://www.philatelia.ru/pict/cat1/dir1/52r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1" y="3771971"/>
            <a:ext cx="2312343" cy="3060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File:Napoleon-Elb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1668769"/>
            <a:ext cx="4922172" cy="3384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s53.radikal.ru/i140/0809/f4/40b37310c6fb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7"/>
          <a:stretch/>
        </p:blipFill>
        <p:spPr bwMode="auto">
          <a:xfrm>
            <a:off x="4283968" y="1721074"/>
            <a:ext cx="4676975" cy="3384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http://os1.i.ua/3/1/8675996_7871e2e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438" y="4950000"/>
            <a:ext cx="2835979" cy="1800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://mishel_21.blog.tut.by/files/2011/11/800px-Montfort_-_Adieux_de_Napoleon_a_la_Garde_imperial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566" y="4842000"/>
            <a:ext cx="2724316" cy="2016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File:DelarocheNapoleo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992" y="4538334"/>
            <a:ext cx="1715488" cy="2304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374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6" name="Picture 12" descr="120_La guarde au feu_ waterloo 18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013" y="4774207"/>
            <a:ext cx="3033425" cy="2088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aroundthesphere.files.wordpress.com/2010/05/10256napoleon-at-waterloo-post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740036"/>
            <a:ext cx="1699200" cy="2124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4692" y="246861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Битва при Ватерлоо</a:t>
            </a:r>
            <a:endParaRPr lang="ru-RU" sz="3200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115616" y="0"/>
            <a:ext cx="1835696" cy="1078499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r"/>
            <a:endParaRPr lang="ru-RU" sz="1600" b="1" i="1" dirty="0" smtClean="0">
              <a:solidFill>
                <a:schemeClr val="bg1"/>
              </a:solidFill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1815 г.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http://www.ahmadtea.ua/userfiles/images/History_UoBM/waterloo/wat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2504" y="831636"/>
            <a:ext cx="6787934" cy="3132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3851920" y="3699754"/>
            <a:ext cx="5052494" cy="527763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r"/>
            <a:r>
              <a:rPr lang="ru-RU" sz="1600" i="1" dirty="0" smtClean="0">
                <a:solidFill>
                  <a:schemeClr val="tx1"/>
                </a:solidFill>
              </a:rPr>
              <a:t>Сэдлер У. Битва при Ватерлоо 18 июня 1815 года</a:t>
            </a:r>
            <a:endParaRPr lang="ru-RU" sz="1600" i="1" dirty="0">
              <a:solidFill>
                <a:schemeClr val="tx1"/>
              </a:solidFill>
            </a:endParaRPr>
          </a:p>
        </p:txBody>
      </p:sp>
      <p:pic>
        <p:nvPicPr>
          <p:cNvPr id="6148" name="Picture 4" descr="File:Sir Arthur Wellesley, 1st Duke of Wellington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50"/>
          <a:stretch/>
        </p:blipFill>
        <p:spPr bwMode="auto">
          <a:xfrm>
            <a:off x="376002" y="800173"/>
            <a:ext cx="2575310" cy="283673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File:Blücher (nach Gebauer)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4" r="5019" b="21406"/>
          <a:stretch/>
        </p:blipFill>
        <p:spPr bwMode="auto">
          <a:xfrm>
            <a:off x="376002" y="3636903"/>
            <a:ext cx="2575310" cy="274451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одзаголовок 2"/>
          <p:cNvSpPr txBox="1">
            <a:spLocks/>
          </p:cNvSpPr>
          <p:nvPr/>
        </p:nvSpPr>
        <p:spPr>
          <a:xfrm>
            <a:off x="376001" y="2624670"/>
            <a:ext cx="2575311" cy="1476596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r"/>
            <a:endParaRPr lang="ru-RU" sz="1000" b="1" i="1" dirty="0" smtClean="0">
              <a:solidFill>
                <a:schemeClr val="bg1"/>
              </a:solidFill>
            </a:endParaRPr>
          </a:p>
          <a:p>
            <a:r>
              <a:rPr lang="ru-RU" sz="1600" b="1" i="1" dirty="0" smtClean="0">
                <a:solidFill>
                  <a:srgbClr val="FF0000"/>
                </a:solidFill>
              </a:rPr>
              <a:t>ВЕЛЛИНТОН                              Артур Уэлси </a:t>
            </a:r>
            <a:r>
              <a:rPr lang="ru-RU" sz="1600" i="1" dirty="0" smtClean="0">
                <a:solidFill>
                  <a:schemeClr val="bg1"/>
                </a:solidFill>
              </a:rPr>
              <a:t>–    британский полководец, генерал-фельдмаршал</a:t>
            </a:r>
            <a:r>
              <a:rPr lang="ru-RU" sz="1600" b="1" i="1" dirty="0" smtClean="0">
                <a:solidFill>
                  <a:schemeClr val="bg1"/>
                </a:solidFill>
              </a:rPr>
              <a:t>                      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376002" y="5381404"/>
            <a:ext cx="2575310" cy="1476596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r"/>
            <a:endParaRPr lang="ru-RU" sz="1000" b="1" i="1" dirty="0" smtClean="0">
              <a:solidFill>
                <a:schemeClr val="bg1"/>
              </a:solidFill>
            </a:endParaRPr>
          </a:p>
          <a:p>
            <a:r>
              <a:rPr lang="ru-RU" sz="1600" b="1" i="1" dirty="0" smtClean="0">
                <a:solidFill>
                  <a:srgbClr val="FF0000"/>
                </a:solidFill>
              </a:rPr>
              <a:t>БЛЮХЕР                              Гебхерт Леберехт </a:t>
            </a:r>
            <a:r>
              <a:rPr lang="ru-RU" sz="1600" i="1" dirty="0" smtClean="0">
                <a:solidFill>
                  <a:schemeClr val="bg1"/>
                </a:solidFill>
              </a:rPr>
              <a:t>–    прусский полководец, генерал-фельдмаршал</a:t>
            </a:r>
            <a:r>
              <a:rPr lang="ru-RU" sz="1600" b="1" i="1" dirty="0" smtClean="0">
                <a:solidFill>
                  <a:schemeClr val="bg1"/>
                </a:solidFill>
              </a:rPr>
              <a:t>                      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43808" y="4085830"/>
            <a:ext cx="6060606" cy="923330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БИТВА ПРИ ВАТЕРЛОО</a:t>
            </a:r>
            <a:r>
              <a:rPr lang="ru-RU" dirty="0" smtClean="0">
                <a:solidFill>
                  <a:schemeClr val="bg1"/>
                </a:solidFill>
              </a:rPr>
              <a:t> – последнее крупное сражение Наполеона </a:t>
            </a:r>
            <a:r>
              <a:rPr lang="en-US" dirty="0" smtClean="0">
                <a:solidFill>
                  <a:schemeClr val="bg1"/>
                </a:solidFill>
              </a:rPr>
              <a:t>I</a:t>
            </a:r>
            <a:r>
              <a:rPr lang="ru-RU" dirty="0" smtClean="0">
                <a:solidFill>
                  <a:schemeClr val="bg1"/>
                </a:solidFill>
              </a:rPr>
              <a:t>. Проиграно им войскам 7-й антифранцузской коалиции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152" name="Picture 8" descr="Waterloo, Belgium. (fatboyke (Luc)) Tags: brussels france monument clouds landscape butte belgium belgique side country lion historic explore waterloo battlefield campaign campagne brabant hdr princeoforange wallon leeuw napoleonbonaparte 18june1815 battaille golddragon waals aplusphoto anticando goldenvision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781" y="4806000"/>
            <a:ext cx="3058886" cy="2052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одзаголовок 2"/>
          <p:cNvSpPr txBox="1">
            <a:spLocks/>
          </p:cNvSpPr>
          <p:nvPr/>
        </p:nvSpPr>
        <p:spPr>
          <a:xfrm>
            <a:off x="2857164" y="6148160"/>
            <a:ext cx="2459712" cy="527763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r>
              <a:rPr lang="ru-RU" sz="1600" i="1" dirty="0" smtClean="0">
                <a:solidFill>
                  <a:schemeClr val="tx1"/>
                </a:solidFill>
              </a:rPr>
              <a:t>Деревня Ватерлоо. Бельгия</a:t>
            </a:r>
            <a:endParaRPr lang="ru-RU" sz="16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029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ile:Napoleon tomb bordercropped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6" r="14304"/>
          <a:stretch/>
        </p:blipFill>
        <p:spPr bwMode="auto">
          <a:xfrm>
            <a:off x="3882683" y="620688"/>
            <a:ext cx="5261317" cy="5657851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4211960" y="6093296"/>
            <a:ext cx="4680520" cy="527763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r>
              <a:rPr lang="ru-RU" sz="1600" i="1" dirty="0" smtClean="0">
                <a:solidFill>
                  <a:schemeClr val="tx1"/>
                </a:solidFill>
              </a:rPr>
              <a:t>Гробница Наполеона </a:t>
            </a:r>
            <a:r>
              <a:rPr lang="en-US" sz="1600" i="1" dirty="0" smtClean="0">
                <a:solidFill>
                  <a:schemeClr val="tx1"/>
                </a:solidFill>
              </a:rPr>
              <a:t>I </a:t>
            </a:r>
            <a:r>
              <a:rPr lang="ru-RU" sz="1600" i="1" dirty="0" smtClean="0">
                <a:solidFill>
                  <a:schemeClr val="tx1"/>
                </a:solidFill>
              </a:rPr>
              <a:t>в Доме инвалидов. Париж</a:t>
            </a:r>
            <a:endParaRPr lang="ru-RU" sz="1600" i="1" dirty="0">
              <a:solidFill>
                <a:schemeClr val="tx1"/>
              </a:solidFill>
            </a:endParaRPr>
          </a:p>
        </p:txBody>
      </p:sp>
      <p:pic>
        <p:nvPicPr>
          <p:cNvPr id="4100" name="Picture 4" descr="ПозКарта Атлантический океа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85613"/>
            <a:ext cx="4486070" cy="5472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 flipV="1">
            <a:off x="2360962" y="4336916"/>
            <a:ext cx="1160634" cy="361711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6" descr="File:16 Napoleons exole St Helena June197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46" y="4339885"/>
            <a:ext cx="4377097" cy="2484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1500873" y="4581128"/>
            <a:ext cx="2397838" cy="527763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r>
              <a:rPr lang="ru-RU" sz="1600" i="1" dirty="0">
                <a:solidFill>
                  <a:schemeClr val="bg1"/>
                </a:solidFill>
              </a:rPr>
              <a:t>о</a:t>
            </a:r>
            <a:r>
              <a:rPr lang="ru-RU" sz="1600" i="1" dirty="0" smtClean="0">
                <a:solidFill>
                  <a:schemeClr val="bg1"/>
                </a:solidFill>
              </a:rPr>
              <a:t>стров Святой Елены</a:t>
            </a:r>
            <a:endParaRPr lang="ru-RU" sz="1600" i="1" dirty="0">
              <a:solidFill>
                <a:schemeClr val="bg1"/>
              </a:solidFill>
            </a:endParaRPr>
          </a:p>
        </p:txBody>
      </p:sp>
      <p:sp>
        <p:nvSpPr>
          <p:cNvPr id="19" name="Подзаголовок 2"/>
          <p:cNvSpPr txBox="1">
            <a:spLocks/>
          </p:cNvSpPr>
          <p:nvPr/>
        </p:nvSpPr>
        <p:spPr>
          <a:xfrm>
            <a:off x="359532" y="6093295"/>
            <a:ext cx="4140460" cy="527763"/>
          </a:xfrm>
          <a:prstGeom prst="rect">
            <a:avLst/>
          </a:prstGeom>
          <a:noFill/>
          <a:ln w="285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r>
              <a:rPr lang="ru-RU" sz="1600" i="1" dirty="0" smtClean="0">
                <a:solidFill>
                  <a:schemeClr val="tx1"/>
                </a:solidFill>
              </a:rPr>
              <a:t>Место ссылки Наполеона </a:t>
            </a:r>
            <a:r>
              <a:rPr lang="en-US" sz="1600" i="1" dirty="0" smtClean="0">
                <a:solidFill>
                  <a:schemeClr val="tx1"/>
                </a:solidFill>
              </a:rPr>
              <a:t>I </a:t>
            </a:r>
            <a:r>
              <a:rPr lang="ru-RU" sz="1600" i="1" dirty="0" smtClean="0">
                <a:solidFill>
                  <a:schemeClr val="tx1"/>
                </a:solidFill>
              </a:rPr>
              <a:t>в 1815–21 гг.</a:t>
            </a:r>
            <a:endParaRPr lang="ru-RU" sz="1600" i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51520" y="262393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Ссылка и смерть Наполеона </a:t>
            </a:r>
            <a:r>
              <a:rPr lang="en-US" sz="2800" b="1" dirty="0" smtClean="0">
                <a:solidFill>
                  <a:srgbClr val="FFFF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0" stA="60000" endA="900" endPos="58000" dir="5400000" sy="-100000" algn="bl" rotWithShape="0"/>
                </a:effectLst>
              </a:rPr>
              <a:t>I</a:t>
            </a:r>
            <a:endParaRPr lang="ru-RU" sz="2800" dirty="0"/>
          </a:p>
        </p:txBody>
      </p:sp>
      <p:sp>
        <p:nvSpPr>
          <p:cNvPr id="23" name="Подзаголовок 2"/>
          <p:cNvSpPr txBox="1">
            <a:spLocks/>
          </p:cNvSpPr>
          <p:nvPr/>
        </p:nvSpPr>
        <p:spPr>
          <a:xfrm>
            <a:off x="369288" y="1172601"/>
            <a:ext cx="3024336" cy="1152128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l"/>
            <a:endParaRPr lang="ru-RU" sz="1800" b="1" i="1" dirty="0" smtClean="0">
              <a:solidFill>
                <a:schemeClr val="bg1"/>
              </a:solidFill>
            </a:endParaRPr>
          </a:p>
          <a:p>
            <a:r>
              <a:rPr lang="ru-RU" sz="1800" b="1" i="1" dirty="0" smtClean="0">
                <a:solidFill>
                  <a:schemeClr val="bg1"/>
                </a:solidFill>
              </a:rPr>
              <a:t>ссылка Наполеона</a:t>
            </a:r>
            <a:r>
              <a:rPr lang="ru-RU" sz="1800" b="1" i="1" dirty="0">
                <a:solidFill>
                  <a:schemeClr val="bg1"/>
                </a:solidFill>
              </a:rPr>
              <a:t> </a:t>
            </a:r>
            <a:r>
              <a:rPr lang="en-US" sz="1800" b="1" i="1" dirty="0" smtClean="0">
                <a:solidFill>
                  <a:schemeClr val="bg1"/>
                </a:solidFill>
              </a:rPr>
              <a:t>I</a:t>
            </a:r>
            <a:endParaRPr lang="ru-RU" sz="1800" b="1" i="1" dirty="0">
              <a:solidFill>
                <a:schemeClr val="bg1"/>
              </a:solidFill>
            </a:endParaRPr>
          </a:p>
        </p:txBody>
      </p:sp>
      <p:sp>
        <p:nvSpPr>
          <p:cNvPr id="21" name="Подзаголовок 2"/>
          <p:cNvSpPr txBox="1">
            <a:spLocks/>
          </p:cNvSpPr>
          <p:nvPr/>
        </p:nvSpPr>
        <p:spPr>
          <a:xfrm>
            <a:off x="369288" y="764704"/>
            <a:ext cx="1835696" cy="1078499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r"/>
            <a:endParaRPr lang="ru-RU" sz="1600" b="1" i="1" dirty="0" smtClean="0">
              <a:solidFill>
                <a:schemeClr val="bg1"/>
              </a:solidFill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1815 г.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sp>
        <p:nvSpPr>
          <p:cNvPr id="25" name="Подзаголовок 2"/>
          <p:cNvSpPr txBox="1">
            <a:spLocks/>
          </p:cNvSpPr>
          <p:nvPr/>
        </p:nvSpPr>
        <p:spPr>
          <a:xfrm>
            <a:off x="4389047" y="1172601"/>
            <a:ext cx="3024336" cy="1152128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l"/>
            <a:endParaRPr lang="ru-RU" sz="1800" b="1" i="1" dirty="0" smtClean="0">
              <a:solidFill>
                <a:schemeClr val="bg1"/>
              </a:solidFill>
            </a:endParaRPr>
          </a:p>
          <a:p>
            <a:r>
              <a:rPr lang="ru-RU" sz="1800" b="1" i="1" dirty="0" smtClean="0">
                <a:solidFill>
                  <a:schemeClr val="bg1"/>
                </a:solidFill>
              </a:rPr>
              <a:t>смерть Наполеона</a:t>
            </a:r>
            <a:r>
              <a:rPr lang="ru-RU" sz="1800" b="1" i="1" dirty="0">
                <a:solidFill>
                  <a:schemeClr val="bg1"/>
                </a:solidFill>
              </a:rPr>
              <a:t> </a:t>
            </a:r>
            <a:r>
              <a:rPr lang="en-US" sz="1800" b="1" i="1" dirty="0" smtClean="0">
                <a:solidFill>
                  <a:schemeClr val="bg1"/>
                </a:solidFill>
              </a:rPr>
              <a:t>I</a:t>
            </a:r>
            <a:endParaRPr lang="ru-RU" sz="1800" b="1" i="1" dirty="0">
              <a:solidFill>
                <a:schemeClr val="bg1"/>
              </a:solidFill>
            </a:endParaRPr>
          </a:p>
        </p:txBody>
      </p:sp>
      <p:sp>
        <p:nvSpPr>
          <p:cNvPr id="22" name="Подзаголовок 2"/>
          <p:cNvSpPr txBox="1">
            <a:spLocks/>
          </p:cNvSpPr>
          <p:nvPr/>
        </p:nvSpPr>
        <p:spPr>
          <a:xfrm>
            <a:off x="4411216" y="809730"/>
            <a:ext cx="1835696" cy="1078499"/>
          </a:xfrm>
          <a:prstGeom prst="rect">
            <a:avLst/>
          </a:prstGeom>
          <a:solidFill>
            <a:schemeClr val="tx1"/>
          </a:solidFill>
          <a:ln w="28575">
            <a:noFill/>
          </a:ln>
          <a:effectLst>
            <a:softEdge rad="317500"/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00" dirty="0" smtClean="0">
              <a:solidFill>
                <a:schemeClr val="bg1"/>
              </a:solidFill>
            </a:endParaRPr>
          </a:p>
          <a:p>
            <a:pPr algn="r"/>
            <a:endParaRPr lang="ru-RU" sz="1600" b="1" i="1" dirty="0" smtClean="0">
              <a:solidFill>
                <a:schemeClr val="bg1"/>
              </a:solidFill>
            </a:endParaRPr>
          </a:p>
          <a:p>
            <a:r>
              <a:rPr lang="ru-RU" sz="2400" b="1" i="1" dirty="0" smtClean="0">
                <a:solidFill>
                  <a:srgbClr val="FF0000"/>
                </a:solidFill>
              </a:rPr>
              <a:t>1821 г.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4104" name="Picture 8" descr="File:Napoleon sainthelen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280" y="2817128"/>
            <a:ext cx="2419302" cy="1764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Овал 26"/>
          <p:cNvSpPr/>
          <p:nvPr/>
        </p:nvSpPr>
        <p:spPr>
          <a:xfrm>
            <a:off x="3521596" y="4099789"/>
            <a:ext cx="228600" cy="21602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8" name="Picture 12" descr="http://bonapartnapoleon.ru/images/napoleon-na-smertnom-odre-mozes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830" y="3974891"/>
            <a:ext cx="3183170" cy="22680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8732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3362</TotalTime>
  <Words>350</Words>
  <Application>Microsoft Office PowerPoint</Application>
  <PresentationFormat>Экран (4:3)</PresentationFormat>
  <Paragraphs>121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Генеалогическая таблица. Потомство Павла I</dc:title>
  <dc:creator>Сергей Шадрин</dc:creator>
  <cp:lastModifiedBy>Сергей Шадрин</cp:lastModifiedBy>
  <cp:revision>898</cp:revision>
  <dcterms:created xsi:type="dcterms:W3CDTF">2013-11-10T17:34:13Z</dcterms:created>
  <dcterms:modified xsi:type="dcterms:W3CDTF">2014-01-22T15:46:33Z</dcterms:modified>
</cp:coreProperties>
</file>